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notesSlides/notesSlide8.xml" ContentType="application/vnd.openxmlformats-officedocument.presentationml.notesSlide+xml"/>
  <Override PartName="/ppt/media/image6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FFFFFF"/>
        </a:solidFill>
        <a:effectLst>
          <a:outerShdw sx="100000" sy="100000" kx="0" ky="0" algn="b" rotWithShape="0" blurRad="50800" dist="38100" dir="540000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 b="def" i="def"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Relationship Id="rId2" Type="http://schemas.openxmlformats.org/officeDocument/2006/relationships/image" Target="../media/image19.png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18976"/>
          <c:y val="0.0641823"/>
          <c:w val="0.787041"/>
          <c:h val="0.73911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1000 Lines of Code</c:v>
                </c:pt>
              </c:strCache>
            </c:strRef>
          </c:tx>
          <c:spPr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sx="100000" sy="100000" kx="0" ky="0" algn="tl" rotWithShape="1" blurRad="50800" dist="25400" dir="5400000">
                <a:srgbClr val="000000">
                  <a:alpha val="50000"/>
                </a:srgbClr>
              </a:outerShdw>
            </a:effectLst>
          </c:spPr>
          <c:invertIfNegative val="0"/>
          <c:dLbls>
            <c:numFmt formatCode="#,##0" sourceLinked="0"/>
            <c:txPr>
              <a:bodyPr/>
              <a:lstStyle/>
              <a:p>
                <a:pPr>
                  <a:defRPr b="0" i="0" strike="noStrike" sz="5000" u="none">
                    <a:solidFill>
                      <a:srgbClr val="FFFFFF"/>
                    </a:solidFill>
                    <a:latin typeface="Helvetica Neue Light"/>
                  </a:defRPr>
                </a:pPr>
              </a:p>
            </c:txPr>
            <c:dLblPos val="in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Sheet1!$B$1:$F$1</c:f>
              <c:strCache>
                <c:ptCount val="5"/>
                <c:pt idx="0">
                  <c:v>Infrastructure</c:v>
                </c:pt>
                <c:pt idx="1">
                  <c:v>Access Control</c:v>
                </c:pt>
                <c:pt idx="2">
                  <c:v>Labor Management</c:v>
                </c:pt>
                <c:pt idx="3">
                  <c:v>Mobile</c:v>
                </c:pt>
                <c:pt idx="4">
                  <c:v>Ticketing</c:v>
                </c:pt>
              </c:strCache>
            </c:strRef>
          </c:cat>
          <c:val>
            <c:numRef>
              <c:f>Sheet1!$B$2:$F$2</c:f>
              <c:numCache>
                <c:ptCount val="5"/>
                <c:pt idx="0">
                  <c:v>141.599000</c:v>
                </c:pt>
                <c:pt idx="1">
                  <c:v>204.983000</c:v>
                </c:pt>
                <c:pt idx="2">
                  <c:v>509.658000</c:v>
                </c:pt>
                <c:pt idx="3">
                  <c:v>1034.482000</c:v>
                </c:pt>
                <c:pt idx="4">
                  <c:v>6790.156000</c:v>
                </c:pt>
              </c:numCache>
            </c:numRef>
          </c:val>
        </c:ser>
        <c:gapWidth val="40"/>
        <c:overlap val="-10"/>
        <c:axId val="2094734552"/>
        <c:axId val="2094734553"/>
      </c:barChart>
      <c:catAx>
        <c:axId val="2094734552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B8B8B8"/>
            </a:solidFill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3"/>
        <c:crosses val="autoZero"/>
        <c:auto val="1"/>
        <c:lblAlgn val="ctr"/>
        <c:noMultiLvlLbl val="1"/>
      </c:catAx>
      <c:valAx>
        <c:axId val="2094734553"/>
        <c:scaling>
          <c:orientation val="minMax"/>
        </c:scaling>
        <c:delete val="0"/>
        <c:axPos val="b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high"/>
        <c:spPr>
          <a:ln w="12700" cap="flat">
            <a:noFill/>
            <a:prstDash val="solid"/>
            <a:miter lim="400000"/>
          </a:ln>
        </c:spPr>
        <c:txPr>
          <a:bodyPr rot="0"/>
          <a:lstStyle/>
          <a:p>
            <a:pPr>
              <a:defRPr b="0" i="0" strike="noStrike" sz="3400" u="none">
                <a:solidFill>
                  <a:srgbClr val="FFFFFF"/>
                </a:solidFill>
                <a:latin typeface="Helvetica Neue Light"/>
              </a:defRPr>
            </a:pPr>
          </a:p>
        </c:txPr>
        <c:crossAx val="2094734552"/>
        <c:crosses val="autoZero"/>
        <c:crossBetween val="between"/>
        <c:majorUnit val="1750"/>
        <c:minorUnit val="875"/>
      </c:valAx>
      <c:spPr>
        <a:noFill/>
        <a:ln w="12700" cap="flat">
          <a:solidFill>
            <a:srgbClr val="B8B8B8"/>
          </a:solidFill>
          <a:prstDash val="solid"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.17028"/>
          <c:y val="0.918599"/>
          <c:w val="0.826001"/>
          <c:h val="0.081401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3600" u="none">
              <a:solidFill>
                <a:srgbClr val="FFFFFF"/>
              </a:solidFill>
              <a:latin typeface="Helvetica Neue Light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1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2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my Dev Background (VB6, .NET, C#, Objective-C, Java, etc.) and my NET Ops background</a:t>
            </a:r>
          </a:p>
          <a:p>
            <a:pPr/>
            <a:r>
              <a:t>Pragmatic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1" name="Shape 2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Lets discuss trust in relationships, both personal &amp; professional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Mention that 2015 numbers are not yet released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4" name="Shape 2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Read it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9" name="Shape 2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Definitely not an exhaustive list.  The real list would be at least 3x this list in size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4" name="Shape 2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more to show the relative size of our most complex app compared to the rest of the code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2" name="Shape 2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These are just a few high level barriers</a:t>
            </a:r>
          </a:p>
          <a:p>
            <a:pPr/>
            <a:r>
              <a:t>Discuss why they are barriers at all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8" name="Shape 2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overview of our process</a:t>
            </a:r>
          </a:p>
          <a:p>
            <a:pPr/>
            <a:r>
              <a:t>stakeholder involvement is a big initiative in 2015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6" name="Shape 3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that this is basically our flow, but simplified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2" name="Shape 32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Shows the 0-based build numbers used by the daily build.  Also shows the 3 other build types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8" name="Shape 32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Shows that 0-based goes to dev, x-based goes to QA+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Briefly talk about sneaker net deployments and other such methods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4" name="Shape 3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Shows that 0-based is gated to &lt;= QA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0" name="Shape 34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Shows Upsource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5" name="Shape 3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of tooling that helps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why these are the pros and cons and briefly go into what they mean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Talk about the gate issue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hape 1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Brief overview of what each means</a:t>
            </a:r>
          </a:p>
          <a:p>
            <a:pPr/>
            <a:r>
              <a:t>We’ll go into more detail in coming slides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hape 1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Really go into pragmatism here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Shape 2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Go into the details of this issue and why the “Solution” is pragmatic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3" name="Shape 2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Example: Data refresh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5" name="Shape 2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 the pitfalls here in some detail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body" sz="quarter" idx="13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95" name="Shape 95"/>
          <p:cNvSpPr/>
          <p:nvPr>
            <p:ph type="body" sz="quarter" idx="14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6" name="Shape 9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Num" sz="quarter" idx="2"/>
          </p:nvPr>
        </p:nvSpPr>
        <p:spPr>
          <a:xfrm>
            <a:off x="20314916" y="13019484"/>
            <a:ext cx="593329" cy="611188"/>
          </a:xfrm>
          <a:prstGeom prst="rect">
            <a:avLst/>
          </a:prstGeom>
        </p:spPr>
        <p:txBody>
          <a:bodyPr lIns="64293" tIns="64293" rIns="64293" bIns="64293"/>
          <a:lstStyle>
            <a:lvl1pPr algn="ctr" defTabSz="1285875">
              <a:lnSpc>
                <a:spcPct val="90000"/>
              </a:lnSpc>
              <a:defRPr b="0" sz="3200">
                <a:solidFill>
                  <a:srgbClr val="000000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pic" idx="13"/>
          </p:nvPr>
        </p:nvSpPr>
        <p:spPr>
          <a:xfrm>
            <a:off x="1473200" y="1326346"/>
            <a:ext cx="21437600" cy="803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pic" sz="half" idx="13"/>
          </p:nvPr>
        </p:nvSpPr>
        <p:spPr>
          <a:xfrm>
            <a:off x="13169900" y="1092200"/>
            <a:ext cx="9525000" cy="11506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0" name="Shape 40"/>
          <p:cNvSpPr/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2286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4572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6858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91440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2" name="Shape 4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C0F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0" name="Shape 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C0F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pic" sz="half" idx="13"/>
          </p:nvPr>
        </p:nvSpPr>
        <p:spPr>
          <a:xfrm>
            <a:off x="13169900" y="3302000"/>
            <a:ext cx="9525000" cy="9207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73C0FE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8" name="Shape 68"/>
          <p:cNvSpPr/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Shape 6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Shape 7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pic" sz="quarter" idx="13"/>
          </p:nvPr>
        </p:nvSpPr>
        <p:spPr>
          <a:xfrm>
            <a:off x="15798800" y="68707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4"/>
          </p:nvPr>
        </p:nvSpPr>
        <p:spPr>
          <a:xfrm>
            <a:off x="15798800" y="952500"/>
            <a:ext cx="7404100" cy="55499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Shape 87"/>
          <p:cNvSpPr/>
          <p:nvPr>
            <p:ph type="sldNum" sz="quarter" idx="2"/>
          </p:nvPr>
        </p:nvSpPr>
        <p:spPr>
          <a:xfrm>
            <a:off x="23724221" y="13125450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pic>
        <p:nvPicPr>
          <p:cNvPr id="3" name="sf-logo-legal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38929" y="11113626"/>
            <a:ext cx="4967923" cy="2100774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hape 4"/>
          <p:cNvSpPr/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23721936" y="13125450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b="1" sz="1800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3"/>
        </a:buBlip>
        <a:tabLst/>
        <a:defRPr b="0" baseline="0" cap="none" i="0" spc="0" strike="noStrike" sz="5000" u="none">
          <a:ln>
            <a:noFill/>
          </a:ln>
          <a:solidFill>
            <a:srgbClr val="FFFFFF"/>
          </a:solidFill>
          <a:effectLst>
            <a:outerShdw sx="100000" sy="100000" kx="0" ky="0" algn="b" rotWithShape="0" blurRad="50800" dist="38100" dir="540000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chart" Target="../charts/chart1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ctrTitle"/>
          </p:nvPr>
        </p:nvSpPr>
        <p:spPr>
          <a:xfrm>
            <a:off x="1473200" y="1790700"/>
            <a:ext cx="17485668" cy="4927600"/>
          </a:xfrm>
          <a:prstGeom prst="rect">
            <a:avLst/>
          </a:prstGeom>
        </p:spPr>
        <p:txBody>
          <a:bodyPr/>
          <a:lstStyle/>
          <a:p>
            <a:pPr/>
            <a:r>
              <a:t>DevOps</a:t>
            </a:r>
          </a:p>
        </p:txBody>
      </p:sp>
      <p:sp>
        <p:nvSpPr>
          <p:cNvPr id="128" name="Shape 128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6600">
                <a:solidFill>
                  <a:srgbClr val="73C0FE"/>
                </a:solidFill>
              </a:defRPr>
            </a:lvl1pPr>
          </a:lstStyle>
          <a:p>
            <a:pPr/>
            <a:r>
              <a:t>Bridging the Gap Between Development and Delivery</a:t>
            </a:r>
          </a:p>
        </p:txBody>
      </p:sp>
      <p:sp>
        <p:nvSpPr>
          <p:cNvPr id="129" name="Shape 129"/>
          <p:cNvSpPr/>
          <p:nvPr/>
        </p:nvSpPr>
        <p:spPr>
          <a:xfrm>
            <a:off x="17924233" y="377378"/>
            <a:ext cx="6067540" cy="160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defRPr sz="5000">
                <a:solidFill>
                  <a:srgbClr val="73C0FE"/>
                </a:solidFill>
              </a:defRPr>
            </a:pPr>
            <a:r>
              <a:t>@llaslo</a:t>
            </a:r>
          </a:p>
          <a:p>
            <a:pPr algn="r">
              <a:defRPr sz="5000">
                <a:solidFill>
                  <a:srgbClr val="73C0FE"/>
                </a:solidFill>
              </a:defRPr>
            </a:pPr>
            <a:r>
              <a:t>peter@llaslo.guru</a:t>
            </a:r>
          </a:p>
        </p:txBody>
      </p:sp>
      <p:sp>
        <p:nvSpPr>
          <p:cNvPr id="130" name="Shape 130"/>
          <p:cNvSpPr/>
          <p:nvPr/>
        </p:nvSpPr>
        <p:spPr>
          <a:xfrm>
            <a:off x="292100" y="11366500"/>
            <a:ext cx="18145175" cy="201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600">
                <a:solidFill>
                  <a:srgbClr val="73C0FE"/>
                </a:solidFill>
              </a:defRPr>
            </a:lvl1pPr>
          </a:lstStyle>
          <a:p>
            <a:pPr/>
            <a:r>
              <a:t>Peter Karaganis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Problem Solving - Example</a:t>
            </a:r>
          </a:p>
        </p:txBody>
      </p:sp>
      <p:pic>
        <p:nvPicPr>
          <p:cNvPr id="200" name="SFApp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6516" y="3692314"/>
            <a:ext cx="4089401" cy="726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FApp2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763120" y="3692314"/>
            <a:ext cx="4089401" cy="7264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FApp3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0"/>
          <a:stretch>
            <a:fillRect/>
          </a:stretch>
        </p:blipFill>
        <p:spPr>
          <a:xfrm>
            <a:off x="13579724" y="3692314"/>
            <a:ext cx="4089401" cy="72644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roup 205"/>
          <p:cNvGrpSpPr/>
          <p:nvPr/>
        </p:nvGrpSpPr>
        <p:grpSpPr>
          <a:xfrm>
            <a:off x="10811365" y="3909140"/>
            <a:ext cx="9626119" cy="5602401"/>
            <a:chOff x="0" y="0"/>
            <a:chExt cx="9626117" cy="5602400"/>
          </a:xfrm>
        </p:grpSpPr>
        <p:pic>
          <p:nvPicPr>
            <p:cNvPr id="203" name="SFApp3_Scale.jp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9626118" cy="5602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4" name="Shape 204"/>
            <p:cNvSpPr/>
            <p:nvPr/>
          </p:nvSpPr>
          <p:spPr>
            <a:xfrm>
              <a:off x="1739161" y="3312425"/>
              <a:ext cx="6347913" cy="999757"/>
            </a:xfrm>
            <a:prstGeom prst="rect">
              <a:avLst/>
            </a:prstGeom>
            <a:noFill/>
            <a:ln w="127000" cap="flat">
              <a:solidFill>
                <a:srgbClr val="FF0009"/>
              </a:solidFill>
              <a:prstDash val="solid"/>
              <a:miter lim="400000"/>
            </a:ln>
            <a:effectLst>
              <a:outerShdw sx="100000" sy="100000" kx="0" ky="0" algn="b" rotWithShape="0" blurRad="25400" dist="38100" dir="2700000">
                <a:srgbClr val="000000">
                  <a:alpha val="64999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Automate, Automate, Automate</a:t>
            </a:r>
          </a:p>
        </p:txBody>
      </p:sp>
      <p:sp>
        <p:nvSpPr>
          <p:cNvPr id="210" name="Shape 210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Reduces human error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Creates time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Repeatability leads to stability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Understand it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r>
              <a:rPr i="1"/>
              <a:t> </a:t>
            </a:r>
            <a:r>
              <a:t>you automate it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If you can’t validate it, you can’t automate it</a:t>
            </a:r>
          </a:p>
          <a:p>
            <a:pPr marL="577850" indent="-577850" defTabSz="751205">
              <a:spcBef>
                <a:spcPts val="4600"/>
              </a:spcBef>
              <a:buBlip>
                <a:blip r:embed="rId3"/>
              </a:buBlip>
              <a:defRPr sz="4550">
                <a:effectLst>
                  <a:outerShdw sx="100000" sy="100000" kx="0" ky="0" algn="b" rotWithShape="0" blurRad="46228" dist="34671" dir="5400000">
                    <a:srgbClr val="000000"/>
                  </a:outerShdw>
                </a:effectLst>
              </a:defRPr>
            </a:pPr>
            <a:r>
              <a:t>Test beyond the happy path</a:t>
            </a:r>
          </a:p>
        </p:txBody>
      </p:sp>
      <p:pic>
        <p:nvPicPr>
          <p:cNvPr id="211" name="pasted-imag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155364" y="4660900"/>
            <a:ext cx="9112571" cy="59290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Avoid Silos</a:t>
            </a:r>
          </a:p>
        </p:txBody>
      </p:sp>
      <p:sp>
        <p:nvSpPr>
          <p:cNvPr id="216" name="Shape 216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Don’t communicate </a:t>
            </a:r>
            <a:r>
              <a:rPr b="1" i="1">
                <a:latin typeface="Helvetica Neue"/>
                <a:ea typeface="Helvetica Neue"/>
                <a:cs typeface="Helvetica Neue"/>
                <a:sym typeface="Helvetica Neue"/>
              </a:rPr>
              <a:t>only</a:t>
            </a:r>
            <a:r>
              <a:t> through tickets</a:t>
            </a:r>
          </a:p>
          <a:p>
            <a:pPr>
              <a:buBlip>
                <a:blip r:embed="rId3"/>
              </a:buBlip>
            </a:pPr>
            <a:r>
              <a:t>“Developers can learn a lot from operations, and operations can learn a lot from developers.” - Paul Duvall, CTO, Stelligent</a:t>
            </a:r>
          </a:p>
          <a:p>
            <a:pPr>
              <a:buBlip>
                <a:blip r:embed="rId3"/>
              </a:buBlip>
            </a:pPr>
            <a:r>
              <a:t>Create cross-functional teams</a:t>
            </a:r>
          </a:p>
        </p:txBody>
      </p:sp>
      <p:grpSp>
        <p:nvGrpSpPr>
          <p:cNvPr id="233" name="Group 233"/>
          <p:cNvGrpSpPr/>
          <p:nvPr/>
        </p:nvGrpSpPr>
        <p:grpSpPr>
          <a:xfrm>
            <a:off x="13090768" y="3077079"/>
            <a:ext cx="9683264" cy="6979941"/>
            <a:chOff x="0" y="0"/>
            <a:chExt cx="9683262" cy="6979940"/>
          </a:xfrm>
        </p:grpSpPr>
        <p:grpSp>
          <p:nvGrpSpPr>
            <p:cNvPr id="220" name="Group 220"/>
            <p:cNvGrpSpPr/>
            <p:nvPr/>
          </p:nvGrpSpPr>
          <p:grpSpPr>
            <a:xfrm>
              <a:off x="0" y="0"/>
              <a:ext cx="1755805" cy="6979941"/>
              <a:chOff x="0" y="0"/>
              <a:chExt cx="1755804" cy="6979940"/>
            </a:xfrm>
          </p:grpSpPr>
          <p:sp>
            <p:nvSpPr>
              <p:cNvPr id="217" name="Shape 217"/>
              <p:cNvSpPr/>
              <p:nvPr/>
            </p:nvSpPr>
            <p:spPr>
              <a:xfrm>
                <a:off x="0" y="854514"/>
                <a:ext cx="1755805" cy="6125427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18" name="Shape 218"/>
              <p:cNvSpPr/>
              <p:nvPr/>
            </p:nvSpPr>
            <p:spPr>
              <a:xfrm>
                <a:off x="0" y="0"/>
                <a:ext cx="1755805" cy="1755805"/>
              </a:xfrm>
              <a:prstGeom prst="ellipse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19" name="Shape 219"/>
              <p:cNvSpPr/>
              <p:nvPr/>
            </p:nvSpPr>
            <p:spPr>
              <a:xfrm rot="16200000">
                <a:off x="-2120995" y="3104985"/>
                <a:ext cx="5892446" cy="1339989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Stakeholders</a:t>
                </a:r>
              </a:p>
            </p:txBody>
          </p:sp>
        </p:grpSp>
        <p:grpSp>
          <p:nvGrpSpPr>
            <p:cNvPr id="224" name="Group 224"/>
            <p:cNvGrpSpPr/>
            <p:nvPr/>
          </p:nvGrpSpPr>
          <p:grpSpPr>
            <a:xfrm>
              <a:off x="2642485" y="0"/>
              <a:ext cx="1755806" cy="6979941"/>
              <a:chOff x="0" y="0"/>
              <a:chExt cx="1755804" cy="6979940"/>
            </a:xfrm>
          </p:grpSpPr>
          <p:sp>
            <p:nvSpPr>
              <p:cNvPr id="221" name="Shape 221"/>
              <p:cNvSpPr/>
              <p:nvPr/>
            </p:nvSpPr>
            <p:spPr>
              <a:xfrm>
                <a:off x="0" y="854514"/>
                <a:ext cx="1755805" cy="6125427"/>
              </a:xfrm>
              <a:prstGeom prst="rect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22" name="Shape 222"/>
              <p:cNvSpPr/>
              <p:nvPr/>
            </p:nvSpPr>
            <p:spPr>
              <a:xfrm>
                <a:off x="0" y="0"/>
                <a:ext cx="1755805" cy="1755805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23" name="Shape 223"/>
              <p:cNvSpPr/>
              <p:nvPr/>
            </p:nvSpPr>
            <p:spPr>
              <a:xfrm rot="16200000">
                <a:off x="-1706011" y="3104986"/>
                <a:ext cx="5062478" cy="1339988"/>
              </a:xfrm>
              <a:prstGeom prst="rect">
                <a:avLst/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Developers</a:t>
                </a:r>
              </a:p>
            </p:txBody>
          </p:sp>
        </p:grpSp>
        <p:grpSp>
          <p:nvGrpSpPr>
            <p:cNvPr id="228" name="Group 228"/>
            <p:cNvGrpSpPr/>
            <p:nvPr/>
          </p:nvGrpSpPr>
          <p:grpSpPr>
            <a:xfrm>
              <a:off x="5284971" y="0"/>
              <a:ext cx="1755806" cy="6979941"/>
              <a:chOff x="0" y="0"/>
              <a:chExt cx="1755804" cy="6979940"/>
            </a:xfrm>
          </p:grpSpPr>
          <p:sp>
            <p:nvSpPr>
              <p:cNvPr id="225" name="Shape 225"/>
              <p:cNvSpPr/>
              <p:nvPr/>
            </p:nvSpPr>
            <p:spPr>
              <a:xfrm>
                <a:off x="0" y="854514"/>
                <a:ext cx="1755805" cy="6125427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26" name="Shape 226"/>
              <p:cNvSpPr/>
              <p:nvPr/>
            </p:nvSpPr>
            <p:spPr>
              <a:xfrm>
                <a:off x="0" y="0"/>
                <a:ext cx="1755805" cy="1755805"/>
              </a:xfrm>
              <a:prstGeom prst="ellipse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27" name="Shape 227"/>
              <p:cNvSpPr/>
              <p:nvPr/>
            </p:nvSpPr>
            <p:spPr>
              <a:xfrm rot="16200000">
                <a:off x="48126" y="3104986"/>
                <a:ext cx="1554204" cy="1339988"/>
              </a:xfrm>
              <a:prstGeom prst="rect">
                <a:avLst/>
              </a:prstGeom>
              <a:solidFill>
                <a:schemeClr val="accent4">
                  <a:hueOff val="384618"/>
                  <a:satOff val="3869"/>
                  <a:lumOff val="5802"/>
                </a:schemeClr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QA</a:t>
                </a:r>
              </a:p>
            </p:txBody>
          </p:sp>
        </p:grpSp>
        <p:grpSp>
          <p:nvGrpSpPr>
            <p:cNvPr id="232" name="Group 232"/>
            <p:cNvGrpSpPr/>
            <p:nvPr/>
          </p:nvGrpSpPr>
          <p:grpSpPr>
            <a:xfrm>
              <a:off x="7927457" y="0"/>
              <a:ext cx="1755806" cy="6979941"/>
              <a:chOff x="0" y="0"/>
              <a:chExt cx="1755804" cy="6979940"/>
            </a:xfrm>
          </p:grpSpPr>
          <p:sp>
            <p:nvSpPr>
              <p:cNvPr id="229" name="Shape 229"/>
              <p:cNvSpPr/>
              <p:nvPr/>
            </p:nvSpPr>
            <p:spPr>
              <a:xfrm>
                <a:off x="0" y="854514"/>
                <a:ext cx="1755805" cy="6125427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30" name="Shape 230"/>
              <p:cNvSpPr/>
              <p:nvPr/>
            </p:nvSpPr>
            <p:spPr>
              <a:xfrm>
                <a:off x="0" y="0"/>
                <a:ext cx="1755805" cy="1755805"/>
              </a:xfrm>
              <a:prstGeom prst="ellipse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231" name="Shape 231"/>
              <p:cNvSpPr/>
              <p:nvPr/>
            </p:nvSpPr>
            <p:spPr>
              <a:xfrm rot="16200000">
                <a:off x="-1658656" y="3104986"/>
                <a:ext cx="4967769" cy="1339988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/>
                <a:r>
                  <a:t>Operations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 Trust Between Groups</a:t>
            </a:r>
          </a:p>
        </p:txBody>
      </p:sp>
      <p:sp>
        <p:nvSpPr>
          <p:cNvPr id="238" name="Shape 238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 i="0">
                <a:latin typeface="+mn-lt"/>
                <a:ea typeface="+mn-ea"/>
                <a:cs typeface="+mn-cs"/>
                <a:sym typeface="Helvetica Neue Light"/>
              </a:rPr>
              <a:t>Don’t gossip</a:t>
            </a:r>
            <a:endParaRPr b="0" i="0">
              <a:latin typeface="+mn-lt"/>
              <a:ea typeface="+mn-ea"/>
              <a:cs typeface="+mn-cs"/>
              <a:sym typeface="Helvetica Neue Light"/>
            </a:endParaRPr>
          </a:p>
          <a:p>
            <a:pPr>
              <a:buBlip>
                <a:blip r:embed="rId3"/>
              </a:buBlip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 i="0">
                <a:latin typeface="+mn-lt"/>
                <a:ea typeface="+mn-ea"/>
                <a:cs typeface="+mn-cs"/>
                <a:sym typeface="Helvetica Neue Light"/>
              </a:rPr>
              <a:t>Don’t throw stones</a:t>
            </a:r>
            <a:endParaRPr b="0" i="0">
              <a:latin typeface="+mn-lt"/>
              <a:ea typeface="+mn-ea"/>
              <a:cs typeface="+mn-cs"/>
              <a:sym typeface="Helvetica Neue Light"/>
            </a:endParaRPr>
          </a:p>
          <a:p>
            <a:pPr>
              <a:buBlip>
                <a:blip r:embed="rId3"/>
              </a:buBlip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 i="0">
                <a:latin typeface="+mn-lt"/>
                <a:ea typeface="+mn-ea"/>
                <a:cs typeface="+mn-cs"/>
                <a:sym typeface="Helvetica Neue Light"/>
              </a:rPr>
              <a:t>Open (non-emotional) communication is essential</a:t>
            </a:r>
            <a:endParaRPr b="0" i="0">
              <a:latin typeface="+mn-lt"/>
              <a:ea typeface="+mn-ea"/>
              <a:cs typeface="+mn-cs"/>
              <a:sym typeface="Helvetica Neue Light"/>
            </a:endParaRPr>
          </a:p>
          <a:p>
            <a:pPr>
              <a:buBlip>
                <a:blip r:embed="rId3"/>
              </a:buBlip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 i="0">
                <a:latin typeface="+mn-lt"/>
                <a:ea typeface="+mn-ea"/>
                <a:cs typeface="+mn-cs"/>
                <a:sym typeface="Helvetica Neue Light"/>
              </a:rPr>
              <a:t>Accept responsibility</a:t>
            </a:r>
            <a:endParaRPr b="0" i="0">
              <a:latin typeface="+mn-lt"/>
              <a:ea typeface="+mn-ea"/>
              <a:cs typeface="+mn-cs"/>
              <a:sym typeface="Helvetica Neue Light"/>
            </a:endParaRPr>
          </a:p>
          <a:p>
            <a:pPr>
              <a:buBlip>
                <a:blip r:embed="rId3"/>
              </a:buBlip>
              <a:defRPr b="1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b="0" i="0">
                <a:latin typeface="+mn-lt"/>
                <a:ea typeface="+mn-ea"/>
                <a:cs typeface="+mn-cs"/>
                <a:sym typeface="Helvetica Neue Light"/>
              </a:rPr>
              <a:t>Management buy-in is critical</a:t>
            </a:r>
          </a:p>
        </p:txBody>
      </p:sp>
      <p:sp>
        <p:nvSpPr>
          <p:cNvPr id="239" name="Shape 239"/>
          <p:cNvSpPr/>
          <p:nvPr/>
        </p:nvSpPr>
        <p:spPr>
          <a:xfrm>
            <a:off x="11722100" y="3898900"/>
            <a:ext cx="10007600" cy="80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defRPr sz="5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  <a:r>
              <a:t>“Lack of trust in an organization is really expensive. You can’t villianize others if you know their kids.”</a:t>
            </a:r>
          </a:p>
          <a:p>
            <a:pPr>
              <a:defRPr sz="5000">
                <a:effectLst>
                  <a:outerShdw sx="100000" sy="100000" kx="0" ky="0" algn="b" rotWithShape="0" blurRad="38100" dist="54428" dir="2700000">
                    <a:srgbClr val="000000">
                      <a:alpha val="48000"/>
                    </a:srgbClr>
                  </a:outerShdw>
                </a:effectLst>
              </a:defRPr>
            </a:pPr>
          </a:p>
          <a:p>
            <a:pPr>
              <a:defRPr i="1" sz="3200">
                <a:solidFill>
                  <a:srgbClr val="73BFFF"/>
                </a:solidFill>
                <a:effectLst>
                  <a:outerShdw sx="100000" sy="100000" kx="0" ky="0" algn="b" rotWithShape="0" blurRad="38100" dist="36285" dir="270000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- The Best Lines From DevOps Days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type="title"/>
          </p:nvPr>
        </p:nvSpPr>
        <p:spPr>
          <a:xfrm>
            <a:off x="1473200" y="5143500"/>
            <a:ext cx="7226896" cy="3429000"/>
          </a:xfrm>
          <a:prstGeom prst="rect">
            <a:avLst/>
          </a:prstGeom>
        </p:spPr>
        <p:txBody>
          <a:bodyPr/>
          <a:lstStyle/>
          <a:p>
            <a:pPr/>
            <a:r>
              <a:t>DevOps @</a:t>
            </a:r>
          </a:p>
        </p:txBody>
      </p:sp>
      <p:pic>
        <p:nvPicPr>
          <p:cNvPr id="244" name="sf-logo-lega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63580" y="2779954"/>
            <a:ext cx="13811918" cy="58406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About Six Flags</a:t>
            </a:r>
          </a:p>
        </p:txBody>
      </p:sp>
      <p:sp>
        <p:nvSpPr>
          <p:cNvPr id="247" name="Shape 2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Worlds largest regional them park company</a:t>
            </a:r>
          </a:p>
          <a:p>
            <a:pPr>
              <a:buBlip>
                <a:blip r:embed="rId3"/>
              </a:buBlip>
            </a:pPr>
            <a:r>
              <a:t>18 Parks across the United States, Canada, and Mexico</a:t>
            </a:r>
          </a:p>
          <a:p>
            <a:pPr>
              <a:buBlip>
                <a:blip r:embed="rId3"/>
              </a:buBlip>
            </a:pPr>
            <a:r>
              <a:t>$1.2 Billion in Revenue as of 2015</a:t>
            </a:r>
          </a:p>
          <a:p>
            <a:pPr>
              <a:buBlip>
                <a:blip r:embed="rId3"/>
              </a:buBlip>
            </a:pPr>
            <a:r>
              <a:t>2015 InformationWeek Elite 100</a:t>
            </a:r>
          </a:p>
          <a:p>
            <a:pPr>
              <a:buBlip>
                <a:blip r:embed="rId3"/>
              </a:buBlip>
            </a:pPr>
            <a:r>
              <a:t>2016 CIO Top 100 Award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 Jim Reid-Anderson, Chairman, Six Flags Entertainment Company</a:t>
            </a:r>
          </a:p>
        </p:txBody>
      </p:sp>
      <p:sp>
        <p:nvSpPr>
          <p:cNvPr id="252" name="Shape 252"/>
          <p:cNvSpPr/>
          <p:nvPr>
            <p:ph type="body" idx="14"/>
          </p:nvPr>
        </p:nvSpPr>
        <p:spPr>
          <a:xfrm>
            <a:off x="2387600" y="4538148"/>
            <a:ext cx="19621500" cy="3893182"/>
          </a:xfrm>
          <a:prstGeom prst="rect">
            <a:avLst/>
          </a:prstGeom>
        </p:spPr>
        <p:txBody>
          <a:bodyPr/>
          <a:lstStyle/>
          <a:p>
            <a:pPr/>
            <a:r>
              <a:t>"We pride ourselves on innovation at every level, from our record-breaking rides and attractions to business solutions that create efficient, seamless park operations. Our leadership role in information technology serves as a strategic and brand differentiator for our company"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Technology Stack (not exhaustive)</a:t>
            </a:r>
          </a:p>
        </p:txBody>
      </p:sp>
      <p:sp>
        <p:nvSpPr>
          <p:cNvPr id="257" name="Shape 257"/>
          <p:cNvSpPr/>
          <p:nvPr>
            <p:ph type="body" idx="1"/>
          </p:nvPr>
        </p:nvSpPr>
        <p:spPr>
          <a:xfrm>
            <a:off x="1473200" y="3905250"/>
            <a:ext cx="21437600" cy="8039100"/>
          </a:xfrm>
          <a:prstGeom prst="rect">
            <a:avLst/>
          </a:prstGeom>
        </p:spPr>
        <p:txBody>
          <a:bodyPr numCol="3" spcCol="1071880" anchor="t"/>
          <a:lstStyle/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.NET Framework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.NET Compact Framework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MSMQ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WCF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WPF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Web API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SOAP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Entity Framework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Windows CE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Telerik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Octopus Deploy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Slack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Coverity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Bitbucket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Jira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New Relic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Team City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CodeRush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Runscope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Swagger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VM Ware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Net App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Android</a:t>
            </a:r>
          </a:p>
          <a:p>
            <a:pPr lvl="1" marL="914400" indent="-457200" defTabSz="594360">
              <a:spcBef>
                <a:spcPts val="3600"/>
              </a:spcBef>
              <a:buBlip>
                <a:blip r:embed="rId3"/>
              </a:buBlip>
              <a:defRPr sz="3600">
                <a:effectLst>
                  <a:outerShdw sx="100000" sy="100000" kx="0" ky="0" algn="b" rotWithShape="0" blurRad="36576" dist="27432" dir="5400000">
                    <a:srgbClr val="000000"/>
                  </a:outerShdw>
                </a:effectLst>
              </a:defRPr>
            </a:pPr>
            <a:r>
              <a:t>iOS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Six Flags Code Metrics</a:t>
            </a:r>
          </a:p>
        </p:txBody>
      </p:sp>
      <p:graphicFrame>
        <p:nvGraphicFramePr>
          <p:cNvPr id="262" name="Chart 262"/>
          <p:cNvGraphicFramePr/>
          <p:nvPr/>
        </p:nvGraphicFramePr>
        <p:xfrm>
          <a:off x="900124" y="3623716"/>
          <a:ext cx="20971445" cy="791767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Six Flags Code Metrics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</a:pPr>
            <a:r>
              <a:t>87 Build Projects</a:t>
            </a:r>
          </a:p>
          <a:p>
            <a:pPr>
              <a:buBlip>
                <a:blip r:embed="rId2"/>
              </a:buBlip>
            </a:pPr>
            <a:r>
              <a:t>227 Build Configuration</a:t>
            </a:r>
          </a:p>
          <a:p>
            <a:pPr>
              <a:buBlip>
                <a:blip r:embed="rId2"/>
              </a:buBlip>
            </a:pPr>
            <a:r>
              <a:t>33 Octopus Deploys * 4 Environments</a:t>
            </a:r>
          </a:p>
          <a:p>
            <a:pPr>
              <a:buBlip>
                <a:blip r:embed="rId2"/>
              </a:buBlip>
            </a:pPr>
            <a:r>
              <a:t>Deployments to 102 Servers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1473200" y="355600"/>
            <a:ext cx="15449550" cy="3429000"/>
          </a:xfrm>
          <a:prstGeom prst="rect">
            <a:avLst/>
          </a:prstGeom>
        </p:spPr>
        <p:txBody>
          <a:bodyPr/>
          <a:lstStyle/>
          <a:p>
            <a:pPr/>
            <a:r>
              <a:t>About Me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1473200" y="3898900"/>
            <a:ext cx="6853089" cy="8039100"/>
          </a:xfrm>
          <a:prstGeom prst="rect">
            <a:avLst/>
          </a:prstGeom>
        </p:spPr>
        <p:txBody>
          <a:bodyPr anchor="t"/>
          <a:lstStyle/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Sr. Enterprise Architect - Six Flags</a:t>
            </a:r>
          </a:p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Coding professionally since 1995</a:t>
            </a:r>
          </a:p>
          <a:p>
            <a:pPr marL="3683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Industry Experience: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Entertainment</a:t>
            </a:r>
          </a:p>
          <a:p>
            <a:pPr lvl="2" marL="11049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Amusement Park</a:t>
            </a:r>
          </a:p>
          <a:p>
            <a:pPr lvl="2" marL="11049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Media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Printing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Aerospace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Consulting</a:t>
            </a:r>
          </a:p>
          <a:p>
            <a:pPr lvl="1" marL="736600" indent="-368300" defTabSz="478790">
              <a:spcBef>
                <a:spcPts val="2900"/>
              </a:spcBef>
              <a:buBlip>
                <a:blip r:embed="rId3"/>
              </a:buBlip>
              <a:defRPr sz="2900">
                <a:effectLst>
                  <a:outerShdw sx="100000" sy="100000" kx="0" ky="0" algn="b" rotWithShape="0" blurRad="29464" dist="22098" dir="5400000">
                    <a:srgbClr val="000000"/>
                  </a:outerShdw>
                </a:effectLst>
              </a:defRPr>
            </a:pPr>
            <a:r>
              <a:t>Office Products</a:t>
            </a:r>
          </a:p>
        </p:txBody>
      </p:sp>
      <p:pic>
        <p:nvPicPr>
          <p:cNvPr id="134" name="PeterKaraganis_Avatar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165770" y="4521200"/>
            <a:ext cx="5322855" cy="4189877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hape 135"/>
          <p:cNvSpPr/>
          <p:nvPr/>
        </p:nvSpPr>
        <p:spPr>
          <a:xfrm>
            <a:off x="8420100" y="3898900"/>
            <a:ext cx="6853089" cy="80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3873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I am…</a:t>
            </a:r>
          </a:p>
          <a:p>
            <a:pPr lvl="1" marL="77470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 Pragmatist</a:t>
            </a:r>
          </a:p>
          <a:p>
            <a:pPr lvl="1" marL="77470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Passionate…</a:t>
            </a:r>
          </a:p>
          <a:p>
            <a:pPr lvl="2" marL="11620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About Innovation</a:t>
            </a:r>
          </a:p>
          <a:p>
            <a:pPr lvl="2" marL="11620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About Technology</a:t>
            </a:r>
          </a:p>
          <a:p>
            <a:pPr lvl="2" marL="11620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About Improving Processes</a:t>
            </a:r>
          </a:p>
          <a:p>
            <a:pPr lvl="2" marL="11620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About Solving Problems</a:t>
            </a:r>
          </a:p>
          <a:p>
            <a:pPr lvl="2" marL="116205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About Seeing My Code Make a Difference</a:t>
            </a:r>
          </a:p>
          <a:p>
            <a:pPr lvl="1" marL="774700" indent="-387350" algn="l" defTabSz="503555">
              <a:spcBef>
                <a:spcPts val="3100"/>
              </a:spcBef>
              <a:buSzPct val="30000"/>
              <a:buBlip>
                <a:blip r:embed="rId3"/>
              </a:buBlip>
              <a:defRPr sz="3050">
                <a:effectLst>
                  <a:outerShdw sx="100000" sy="100000" kx="0" ky="0" algn="b" rotWithShape="0" blurRad="30988" dist="23241" dir="5400000">
                    <a:srgbClr val="000000"/>
                  </a:outerShdw>
                </a:effectLst>
              </a:defRPr>
            </a:pPr>
            <a:r>
              <a:t>Geek</a:t>
            </a:r>
          </a:p>
        </p:txBody>
      </p:sp>
      <p:sp>
        <p:nvSpPr>
          <p:cNvPr id="136" name="Shape 136"/>
          <p:cNvSpPr/>
          <p:nvPr/>
        </p:nvSpPr>
        <p:spPr>
          <a:xfrm>
            <a:off x="292100" y="11366500"/>
            <a:ext cx="18145175" cy="2013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 algn="l">
              <a:defRPr sz="6600">
                <a:solidFill>
                  <a:srgbClr val="73C0FE"/>
                </a:solidFill>
              </a:defRPr>
            </a:lvl1pPr>
          </a:lstStyle>
          <a:p>
            <a:pPr/>
            <a:r>
              <a:t>Peter Karaganis</a:t>
            </a:r>
          </a:p>
        </p:txBody>
      </p:sp>
      <p:sp>
        <p:nvSpPr>
          <p:cNvPr id="137" name="Shape 137"/>
          <p:cNvSpPr/>
          <p:nvPr/>
        </p:nvSpPr>
        <p:spPr>
          <a:xfrm>
            <a:off x="17924233" y="377378"/>
            <a:ext cx="6067540" cy="160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defRPr sz="5000">
                <a:solidFill>
                  <a:srgbClr val="73C0FE"/>
                </a:solidFill>
              </a:defRPr>
            </a:pPr>
            <a:r>
              <a:t>@llaslo</a:t>
            </a:r>
          </a:p>
          <a:p>
            <a:pPr algn="r">
              <a:defRPr sz="5000">
                <a:solidFill>
                  <a:srgbClr val="73C0FE"/>
                </a:solidFill>
              </a:defRPr>
            </a:pPr>
            <a:r>
              <a:t>peter@llaslo.guru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Deployment Barriers</a:t>
            </a:r>
          </a:p>
        </p:txBody>
      </p:sp>
      <p:sp>
        <p:nvSpPr>
          <p:cNvPr id="270" name="Shape 27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numCol="2" spcCol="1071880" anchor="t"/>
          <a:lstStyle/>
          <a:p>
            <a:pPr marL="5397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PCI Compliance - Tier 1</a:t>
            </a:r>
          </a:p>
          <a:p>
            <a:pPr marL="5397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SOX</a:t>
            </a:r>
          </a:p>
          <a:p>
            <a:pPr marL="5397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Year-Round Park Operations</a:t>
            </a:r>
          </a:p>
          <a:p>
            <a:pPr marL="5397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Complex Environment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No Inter-Park Communication (All inter-park messaging proxies through  Data Center)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Global Ticketing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Service Oriented Architecture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3rd Party Vendor Integrations</a:t>
            </a:r>
          </a:p>
          <a:p>
            <a:pPr lvl="2" marL="16192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Front Gate</a:t>
            </a:r>
          </a:p>
          <a:p>
            <a:pPr lvl="2" marL="16192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E-Commerce</a:t>
            </a:r>
          </a:p>
          <a:p>
            <a:pPr lvl="2" marL="161925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Point of sale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Mobile Devices</a:t>
            </a:r>
          </a:p>
          <a:p>
            <a:pPr lvl="1" marL="1079500" indent="-539750" defTabSz="701675">
              <a:spcBef>
                <a:spcPts val="4300"/>
              </a:spcBef>
              <a:buBlip>
                <a:blip r:embed="rId3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Disaster Recovery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Our Methodology</a:t>
            </a:r>
          </a:p>
        </p:txBody>
      </p:sp>
      <p:sp>
        <p:nvSpPr>
          <p:cNvPr id="275" name="Shape 275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Scrum</a:t>
            </a:r>
          </a:p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2-Week Sprint</a:t>
            </a:r>
          </a:p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Weekly Backlog Grooming</a:t>
            </a:r>
          </a:p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Daily Standup</a:t>
            </a:r>
          </a:p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Combined Team Demo / Retrospective</a:t>
            </a:r>
          </a:p>
          <a:p>
            <a:pPr marL="584200" indent="-584200" defTabSz="759459">
              <a:spcBef>
                <a:spcPts val="4600"/>
              </a:spcBef>
              <a:buBlip>
                <a:blip r:embed="rId3"/>
              </a:buBlip>
              <a:defRPr sz="4600">
                <a:effectLst>
                  <a:outerShdw sx="100000" sy="100000" kx="0" ky="0" algn="b" rotWithShape="0" blurRad="46736" dist="35052" dir="5400000">
                    <a:srgbClr val="000000"/>
                  </a:outerShdw>
                </a:effectLst>
              </a:defRPr>
            </a:pPr>
            <a:r>
              <a:t>Early Stakeholder Feedback</a:t>
            </a:r>
          </a:p>
        </p:txBody>
      </p:sp>
      <p:pic>
        <p:nvPicPr>
          <p:cNvPr id="27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636500" y="2216150"/>
            <a:ext cx="10591800" cy="9283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Flow</a:t>
            </a:r>
          </a:p>
        </p:txBody>
      </p:sp>
      <p:sp>
        <p:nvSpPr>
          <p:cNvPr id="281" name="Shape 281"/>
          <p:cNvSpPr/>
          <p:nvPr/>
        </p:nvSpPr>
        <p:spPr>
          <a:xfrm>
            <a:off x="1304577" y="3407866"/>
            <a:ext cx="3254178" cy="147999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Merge</a:t>
            </a:r>
          </a:p>
          <a:p>
            <a:pPr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Code to Develop</a:t>
            </a:r>
          </a:p>
        </p:txBody>
      </p:sp>
      <p:grpSp>
        <p:nvGrpSpPr>
          <p:cNvPr id="284" name="Group 284"/>
          <p:cNvGrpSpPr/>
          <p:nvPr/>
        </p:nvGrpSpPr>
        <p:grpSpPr>
          <a:xfrm>
            <a:off x="1304577" y="4892129"/>
            <a:ext cx="3254178" cy="3462834"/>
            <a:chOff x="0" y="0"/>
            <a:chExt cx="3254176" cy="3462833"/>
          </a:xfrm>
        </p:grpSpPr>
        <p:sp>
          <p:nvSpPr>
            <p:cNvPr id="282" name="Shape 282"/>
            <p:cNvSpPr/>
            <p:nvPr/>
          </p:nvSpPr>
          <p:spPr>
            <a:xfrm rot="5400000">
              <a:off x="631452" y="360635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83" name="Shape 283"/>
            <p:cNvSpPr/>
            <p:nvPr/>
          </p:nvSpPr>
          <p:spPr>
            <a:xfrm>
              <a:off x="0" y="1982837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CI Build Runs</a:t>
              </a:r>
            </a:p>
          </p:txBody>
        </p:sp>
      </p:grpSp>
      <p:grpSp>
        <p:nvGrpSpPr>
          <p:cNvPr id="287" name="Group 287"/>
          <p:cNvGrpSpPr/>
          <p:nvPr/>
        </p:nvGrpSpPr>
        <p:grpSpPr>
          <a:xfrm>
            <a:off x="1304577" y="8359229"/>
            <a:ext cx="3254178" cy="3462834"/>
            <a:chOff x="0" y="0"/>
            <a:chExt cx="3254176" cy="3462833"/>
          </a:xfrm>
        </p:grpSpPr>
        <p:sp>
          <p:nvSpPr>
            <p:cNvPr id="285" name="Shape 285"/>
            <p:cNvSpPr/>
            <p:nvPr/>
          </p:nvSpPr>
          <p:spPr>
            <a:xfrm rot="5400000">
              <a:off x="631452" y="360635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86" name="Shape 286"/>
            <p:cNvSpPr/>
            <p:nvPr/>
          </p:nvSpPr>
          <p:spPr>
            <a:xfrm>
              <a:off x="0" y="1982837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Code Review</a:t>
              </a:r>
            </a:p>
          </p:txBody>
        </p:sp>
      </p:grpSp>
      <p:grpSp>
        <p:nvGrpSpPr>
          <p:cNvPr id="290" name="Group 290"/>
          <p:cNvGrpSpPr/>
          <p:nvPr/>
        </p:nvGrpSpPr>
        <p:grpSpPr>
          <a:xfrm>
            <a:off x="4564930" y="10367466"/>
            <a:ext cx="5238925" cy="1479997"/>
            <a:chOff x="0" y="0"/>
            <a:chExt cx="5238923" cy="1479996"/>
          </a:xfrm>
        </p:grpSpPr>
        <p:sp>
          <p:nvSpPr>
            <p:cNvPr id="288" name="Shape 288"/>
            <p:cNvSpPr/>
            <p:nvPr/>
          </p:nvSpPr>
          <p:spPr>
            <a:xfrm>
              <a:off x="0" y="104998"/>
              <a:ext cx="199127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89" name="Shape 289"/>
            <p:cNvSpPr/>
            <p:nvPr/>
          </p:nvSpPr>
          <p:spPr>
            <a:xfrm>
              <a:off x="1984747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Coverity Analysis</a:t>
              </a:r>
            </a:p>
          </p:txBody>
        </p:sp>
      </p:grpSp>
      <p:grpSp>
        <p:nvGrpSpPr>
          <p:cNvPr id="293" name="Group 293"/>
          <p:cNvGrpSpPr/>
          <p:nvPr/>
        </p:nvGrpSpPr>
        <p:grpSpPr>
          <a:xfrm>
            <a:off x="6549677" y="6900366"/>
            <a:ext cx="3254178" cy="3462834"/>
            <a:chOff x="0" y="0"/>
            <a:chExt cx="3254176" cy="3462833"/>
          </a:xfrm>
        </p:grpSpPr>
        <p:sp>
          <p:nvSpPr>
            <p:cNvPr id="291" name="Shape 291"/>
            <p:cNvSpPr/>
            <p:nvPr/>
          </p:nvSpPr>
          <p:spPr>
            <a:xfrm rot="16200000">
              <a:off x="631452" y="1832198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92" name="Shape 292"/>
            <p:cNvSpPr/>
            <p:nvPr/>
          </p:nvSpPr>
          <p:spPr>
            <a:xfrm>
              <a:off x="0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Daily Build (0 based version)</a:t>
              </a:r>
            </a:p>
          </p:txBody>
        </p:sp>
      </p:grpSp>
      <p:grpSp>
        <p:nvGrpSpPr>
          <p:cNvPr id="296" name="Group 296"/>
          <p:cNvGrpSpPr/>
          <p:nvPr/>
        </p:nvGrpSpPr>
        <p:grpSpPr>
          <a:xfrm>
            <a:off x="6549677" y="3433266"/>
            <a:ext cx="3254178" cy="3462834"/>
            <a:chOff x="0" y="0"/>
            <a:chExt cx="3254176" cy="3462833"/>
          </a:xfrm>
        </p:grpSpPr>
        <p:sp>
          <p:nvSpPr>
            <p:cNvPr id="294" name="Shape 294"/>
            <p:cNvSpPr/>
            <p:nvPr/>
          </p:nvSpPr>
          <p:spPr>
            <a:xfrm rot="16200000">
              <a:off x="631452" y="1832198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95" name="Shape 295"/>
            <p:cNvSpPr/>
            <p:nvPr/>
          </p:nvSpPr>
          <p:spPr>
            <a:xfrm>
              <a:off x="0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Deploy To Dev</a:t>
              </a:r>
            </a:p>
          </p:txBody>
        </p:sp>
      </p:grpSp>
      <p:grpSp>
        <p:nvGrpSpPr>
          <p:cNvPr id="299" name="Group 299"/>
          <p:cNvGrpSpPr/>
          <p:nvPr/>
        </p:nvGrpSpPr>
        <p:grpSpPr>
          <a:xfrm>
            <a:off x="9810030" y="3407866"/>
            <a:ext cx="5238925" cy="1479997"/>
            <a:chOff x="0" y="0"/>
            <a:chExt cx="5238923" cy="1479996"/>
          </a:xfrm>
        </p:grpSpPr>
        <p:sp>
          <p:nvSpPr>
            <p:cNvPr id="297" name="Shape 297"/>
            <p:cNvSpPr/>
            <p:nvPr/>
          </p:nvSpPr>
          <p:spPr>
            <a:xfrm>
              <a:off x="0" y="104998"/>
              <a:ext cx="199127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298" name="Shape 298"/>
            <p:cNvSpPr/>
            <p:nvPr/>
          </p:nvSpPr>
          <p:spPr>
            <a:xfrm>
              <a:off x="1984747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Pull Request -&gt; Master</a:t>
              </a:r>
            </a:p>
          </p:txBody>
        </p:sp>
      </p:grpSp>
      <p:grpSp>
        <p:nvGrpSpPr>
          <p:cNvPr id="302" name="Group 302"/>
          <p:cNvGrpSpPr/>
          <p:nvPr/>
        </p:nvGrpSpPr>
        <p:grpSpPr>
          <a:xfrm>
            <a:off x="11794777" y="4892129"/>
            <a:ext cx="3254178" cy="3462834"/>
            <a:chOff x="0" y="0"/>
            <a:chExt cx="3254176" cy="3462833"/>
          </a:xfrm>
        </p:grpSpPr>
        <p:sp>
          <p:nvSpPr>
            <p:cNvPr id="300" name="Shape 300"/>
            <p:cNvSpPr/>
            <p:nvPr/>
          </p:nvSpPr>
          <p:spPr>
            <a:xfrm rot="5400000">
              <a:off x="631452" y="360635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01" name="Shape 301"/>
            <p:cNvSpPr/>
            <p:nvPr/>
          </p:nvSpPr>
          <p:spPr>
            <a:xfrm>
              <a:off x="0" y="1982837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Release Build (x based version)</a:t>
              </a:r>
            </a:p>
          </p:txBody>
        </p:sp>
      </p:grpSp>
      <p:grpSp>
        <p:nvGrpSpPr>
          <p:cNvPr id="305" name="Group 305"/>
          <p:cNvGrpSpPr/>
          <p:nvPr/>
        </p:nvGrpSpPr>
        <p:grpSpPr>
          <a:xfrm>
            <a:off x="11794777" y="8359229"/>
            <a:ext cx="3254178" cy="3462834"/>
            <a:chOff x="0" y="0"/>
            <a:chExt cx="3254176" cy="3462833"/>
          </a:xfrm>
        </p:grpSpPr>
        <p:sp>
          <p:nvSpPr>
            <p:cNvPr id="303" name="Shape 303"/>
            <p:cNvSpPr/>
            <p:nvPr/>
          </p:nvSpPr>
          <p:spPr>
            <a:xfrm rot="5400000">
              <a:off x="631452" y="360635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04" name="Shape 304"/>
            <p:cNvSpPr/>
            <p:nvPr/>
          </p:nvSpPr>
          <p:spPr>
            <a:xfrm>
              <a:off x="0" y="1982837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Deploy To QA</a:t>
              </a:r>
            </a:p>
          </p:txBody>
        </p:sp>
      </p:grpSp>
      <p:grpSp>
        <p:nvGrpSpPr>
          <p:cNvPr id="308" name="Group 308"/>
          <p:cNvGrpSpPr/>
          <p:nvPr/>
        </p:nvGrpSpPr>
        <p:grpSpPr>
          <a:xfrm>
            <a:off x="15055130" y="10367466"/>
            <a:ext cx="5238925" cy="1479997"/>
            <a:chOff x="0" y="0"/>
            <a:chExt cx="5238923" cy="1479996"/>
          </a:xfrm>
        </p:grpSpPr>
        <p:sp>
          <p:nvSpPr>
            <p:cNvPr id="306" name="Shape 306"/>
            <p:cNvSpPr/>
            <p:nvPr/>
          </p:nvSpPr>
          <p:spPr>
            <a:xfrm>
              <a:off x="0" y="104998"/>
              <a:ext cx="1991271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07" name="Shape 307"/>
            <p:cNvSpPr/>
            <p:nvPr/>
          </p:nvSpPr>
          <p:spPr>
            <a:xfrm>
              <a:off x="1984747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Deploy to Stage</a:t>
              </a:r>
            </a:p>
          </p:txBody>
        </p:sp>
      </p:grpSp>
      <p:grpSp>
        <p:nvGrpSpPr>
          <p:cNvPr id="311" name="Group 311"/>
          <p:cNvGrpSpPr/>
          <p:nvPr/>
        </p:nvGrpSpPr>
        <p:grpSpPr>
          <a:xfrm>
            <a:off x="17039877" y="6900366"/>
            <a:ext cx="3254178" cy="3462834"/>
            <a:chOff x="0" y="0"/>
            <a:chExt cx="3254176" cy="3462833"/>
          </a:xfrm>
        </p:grpSpPr>
        <p:sp>
          <p:nvSpPr>
            <p:cNvPr id="309" name="Shape 309"/>
            <p:cNvSpPr/>
            <p:nvPr/>
          </p:nvSpPr>
          <p:spPr>
            <a:xfrm rot="16200000">
              <a:off x="631452" y="1832198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10" name="Shape 310"/>
            <p:cNvSpPr/>
            <p:nvPr/>
          </p:nvSpPr>
          <p:spPr>
            <a:xfrm>
              <a:off x="0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Deploy To Production</a:t>
              </a:r>
            </a:p>
          </p:txBody>
        </p:sp>
      </p:grpSp>
      <p:grpSp>
        <p:nvGrpSpPr>
          <p:cNvPr id="314" name="Group 314"/>
          <p:cNvGrpSpPr/>
          <p:nvPr/>
        </p:nvGrpSpPr>
        <p:grpSpPr>
          <a:xfrm>
            <a:off x="17039877" y="3433266"/>
            <a:ext cx="3254178" cy="3462834"/>
            <a:chOff x="0" y="0"/>
            <a:chExt cx="3254176" cy="3462833"/>
          </a:xfrm>
        </p:grpSpPr>
        <p:sp>
          <p:nvSpPr>
            <p:cNvPr id="312" name="Shape 312"/>
            <p:cNvSpPr/>
            <p:nvPr/>
          </p:nvSpPr>
          <p:spPr>
            <a:xfrm rot="16200000">
              <a:off x="631452" y="1832198"/>
              <a:ext cx="1991272" cy="1270001"/>
            </a:xfrm>
            <a:prstGeom prst="rightArrow">
              <a:avLst>
                <a:gd name="adj1" fmla="val 32000"/>
                <a:gd name="adj2" fmla="val 64000"/>
              </a:avLst>
            </a:prstGeom>
            <a:solidFill>
              <a:schemeClr val="accent2">
                <a:hueOff val="-2057865"/>
                <a:satOff val="-1362"/>
                <a:lumOff val="13058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313" name="Shape 313"/>
            <p:cNvSpPr/>
            <p:nvPr/>
          </p:nvSpPr>
          <p:spPr>
            <a:xfrm>
              <a:off x="0" y="0"/>
              <a:ext cx="3254177" cy="14799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b="1" sz="30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/>
              <a:r>
                <a:t>Merge Pull Request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0" grpId="4"/>
      <p:bldP build="whole" bldLvl="1" animBg="1" rev="0" advAuto="0" spid="296" grpId="6"/>
      <p:bldP build="whole" bldLvl="1" animBg="1" rev="0" advAuto="0" spid="284" grpId="2"/>
      <p:bldP build="whole" bldLvl="1" animBg="1" rev="0" advAuto="0" spid="302" grpId="8"/>
      <p:bldP build="whole" bldLvl="1" animBg="1" rev="0" advAuto="0" spid="293" grpId="5"/>
      <p:bldP build="whole" bldLvl="1" animBg="1" rev="0" advAuto="0" spid="281" grpId="1"/>
      <p:bldP build="whole" bldLvl="1" animBg="1" rev="0" advAuto="0" spid="299" grpId="7"/>
      <p:bldP build="whole" bldLvl="1" animBg="1" rev="0" advAuto="0" spid="314" grpId="12"/>
      <p:bldP build="whole" bldLvl="1" animBg="1" rev="0" advAuto="0" spid="311" grpId="11"/>
      <p:bldP build="whole" bldLvl="1" animBg="1" rev="0" advAuto="0" spid="308" grpId="10"/>
      <p:bldP build="whole" bldLvl="1" animBg="1" rev="0" advAuto="0" spid="287" grpId="3"/>
      <p:bldP build="whole" bldLvl="1" animBg="1" rev="0" advAuto="0" spid="305" grpId="9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Flow</a:t>
            </a:r>
          </a:p>
        </p:txBody>
      </p:sp>
      <p:pic>
        <p:nvPicPr>
          <p:cNvPr id="319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4086" y="3110452"/>
            <a:ext cx="18859990" cy="8656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3397" y="4120369"/>
            <a:ext cx="14935201" cy="60960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Development Flow</a:t>
            </a:r>
          </a:p>
        </p:txBody>
      </p:sp>
      <p:pic>
        <p:nvPicPr>
          <p:cNvPr id="325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79601" y="3009900"/>
            <a:ext cx="16335349" cy="9365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29506" y="6563213"/>
            <a:ext cx="19278488" cy="17718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 Protection</a:t>
            </a:r>
          </a:p>
        </p:txBody>
      </p:sp>
      <p:pic>
        <p:nvPicPr>
          <p:cNvPr id="331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3157" y="4459377"/>
            <a:ext cx="17601371" cy="88444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807912" y="2753093"/>
            <a:ext cx="12204701" cy="37211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Code Review</a:t>
            </a:r>
          </a:p>
        </p:txBody>
      </p:sp>
      <p:pic>
        <p:nvPicPr>
          <p:cNvPr id="33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7733" y="3104436"/>
            <a:ext cx="23008534" cy="8497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31340" y="5331247"/>
            <a:ext cx="15443201" cy="744220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Tooling</a:t>
            </a:r>
          </a:p>
        </p:txBody>
      </p:sp>
      <p:pic>
        <p:nvPicPr>
          <p:cNvPr id="343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4112" y="3209619"/>
            <a:ext cx="17535947" cy="8356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we do well</a:t>
            </a:r>
          </a:p>
        </p:txBody>
      </p:sp>
      <p:sp>
        <p:nvSpPr>
          <p:cNvPr id="348" name="Shape 34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High-quality code</a:t>
            </a:r>
          </a:p>
          <a:p>
            <a:pPr>
              <a:buBlip>
                <a:blip r:embed="rId2"/>
              </a:buBlip>
            </a:pPr>
            <a:r>
              <a:t>Involve stakeholders early</a:t>
            </a:r>
          </a:p>
          <a:p>
            <a:pPr>
              <a:buBlip>
                <a:blip r:embed="rId2"/>
              </a:buBlip>
            </a:pPr>
            <a:r>
              <a:t>Emphasize training</a:t>
            </a:r>
          </a:p>
          <a:p>
            <a:pPr>
              <a:buBlip>
                <a:blip r:embed="rId2"/>
              </a:buBlip>
            </a:pPr>
            <a:r>
              <a:t>Embrace innovation (pragmatically)</a:t>
            </a:r>
          </a:p>
          <a:p>
            <a:pPr>
              <a:buBlip>
                <a:blip r:embed="rId2"/>
              </a:buBlip>
            </a:pPr>
            <a:r>
              <a:t>Truly understand business requirements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Areas for Improvement</a:t>
            </a:r>
          </a:p>
        </p:txBody>
      </p:sp>
      <p:sp>
        <p:nvSpPr>
          <p:cNvPr id="351" name="Shape 351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2"/>
              </a:buBlip>
            </a:pPr>
            <a:r>
              <a:t>Better communication</a:t>
            </a:r>
          </a:p>
          <a:p>
            <a:pPr>
              <a:buBlip>
                <a:blip r:embed="rId2"/>
              </a:buBlip>
            </a:pPr>
            <a:r>
              <a:t>More frequent releases</a:t>
            </a:r>
          </a:p>
          <a:p>
            <a:pPr>
              <a:buBlip>
                <a:blip r:embed="rId2"/>
              </a:buBlip>
            </a:pPr>
            <a:r>
              <a:t>More frequent environment refresh</a:t>
            </a:r>
          </a:p>
          <a:p>
            <a:pPr>
              <a:buBlip>
                <a:blip r:embed="rId2"/>
              </a:buBlip>
            </a:pPr>
            <a:r>
              <a:t>Better test automation</a:t>
            </a:r>
          </a:p>
          <a:p>
            <a:pPr>
              <a:buBlip>
                <a:blip r:embed="rId2"/>
              </a:buBlip>
            </a:pPr>
            <a:r>
              <a:t>Improved cohesion with NetOps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DevOps?</a:t>
            </a:r>
          </a:p>
        </p:txBody>
      </p:sp>
      <p:sp>
        <p:nvSpPr>
          <p:cNvPr id="142" name="Shape 142"/>
          <p:cNvSpPr/>
          <p:nvPr>
            <p:ph type="body" sz="half" idx="1"/>
          </p:nvPr>
        </p:nvSpPr>
        <p:spPr>
          <a:xfrm>
            <a:off x="1473200" y="3905250"/>
            <a:ext cx="10007600" cy="8039100"/>
          </a:xfrm>
          <a:prstGeom prst="rect">
            <a:avLst/>
          </a:prstGeom>
        </p:spPr>
        <p:txBody>
          <a:bodyPr/>
          <a:lstStyle/>
          <a:p>
            <a:pPr marL="0" indent="0" defTabSz="619125">
              <a:spcBef>
                <a:spcPts val="3800"/>
              </a:spcBef>
              <a:buSzTx/>
              <a:buNone/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“DevOps is all about working together in more open and efficient ways so teams can collaborate better and ship better performing code.” - New Relic</a:t>
            </a:r>
          </a:p>
          <a:p>
            <a:pPr marL="0" indent="0" defTabSz="619125">
              <a:spcBef>
                <a:spcPts val="3800"/>
              </a:spcBef>
              <a:buSzTx/>
              <a:buNone/>
              <a:defRPr sz="3750">
                <a:effectLst>
                  <a:outerShdw sx="100000" sy="100000" kx="0" ky="0" algn="b" rotWithShape="0" blurRad="38100" dist="28575" dir="5400000">
                    <a:srgbClr val="000000"/>
                  </a:outerShdw>
                </a:effectLst>
              </a:defRPr>
            </a:pPr>
            <a:r>
              <a:t>“DevOps is an approach based on lean and agile principles in which business owners and the development, operations, and quality assurance departments collaborate to deliver software in a continuous manner that enables the business to more quickly seize market opportunities and reduce the time to include customer feedback.” - Sanjeev Sharma &amp; Bernie Coyne</a:t>
            </a:r>
          </a:p>
        </p:txBody>
      </p:sp>
      <p:grpSp>
        <p:nvGrpSpPr>
          <p:cNvPr id="145" name="Group 145"/>
          <p:cNvGrpSpPr/>
          <p:nvPr/>
        </p:nvGrpSpPr>
        <p:grpSpPr>
          <a:xfrm>
            <a:off x="15074900" y="4457700"/>
            <a:ext cx="4440486" cy="4441131"/>
            <a:chOff x="0" y="0"/>
            <a:chExt cx="4440485" cy="4441130"/>
          </a:xfrm>
        </p:grpSpPr>
        <p:sp>
          <p:nvSpPr>
            <p:cNvPr id="143" name="Shape 143"/>
            <p:cNvSpPr/>
            <p:nvPr/>
          </p:nvSpPr>
          <p:spPr>
            <a:xfrm>
              <a:off x="0" y="0"/>
              <a:ext cx="4440486" cy="4441131"/>
            </a:xfrm>
            <a:prstGeom prst="ellipse">
              <a:avLst/>
            </a:prstGeom>
            <a:solidFill>
              <a:schemeClr val="accent4">
                <a:hueOff val="384618"/>
                <a:satOff val="3869"/>
                <a:lumOff val="5802"/>
                <a:alpha val="7428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144" name="Shape 144"/>
            <p:cNvSpPr/>
            <p:nvPr/>
          </p:nvSpPr>
          <p:spPr>
            <a:xfrm>
              <a:off x="336905" y="1221138"/>
              <a:ext cx="1878833" cy="78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Dev</a:t>
              </a:r>
            </a:p>
          </p:txBody>
        </p:sp>
      </p:grpSp>
      <p:grpSp>
        <p:nvGrpSpPr>
          <p:cNvPr id="148" name="Group 148"/>
          <p:cNvGrpSpPr/>
          <p:nvPr/>
        </p:nvGrpSpPr>
        <p:grpSpPr>
          <a:xfrm>
            <a:off x="17500600" y="4457700"/>
            <a:ext cx="4440486" cy="4441131"/>
            <a:chOff x="0" y="0"/>
            <a:chExt cx="4440485" cy="4441130"/>
          </a:xfrm>
        </p:grpSpPr>
        <p:sp>
          <p:nvSpPr>
            <p:cNvPr id="146" name="Shape 146"/>
            <p:cNvSpPr/>
            <p:nvPr/>
          </p:nvSpPr>
          <p:spPr>
            <a:xfrm>
              <a:off x="0" y="0"/>
              <a:ext cx="4440486" cy="4441131"/>
            </a:xfrm>
            <a:prstGeom prst="ellipse">
              <a:avLst/>
            </a:prstGeom>
            <a:solidFill>
              <a:schemeClr val="accent1">
                <a:hueOff val="-37249"/>
                <a:satOff val="-2150"/>
                <a:lumOff val="12811"/>
                <a:alpha val="7428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147" name="Shape 147"/>
            <p:cNvSpPr/>
            <p:nvPr/>
          </p:nvSpPr>
          <p:spPr>
            <a:xfrm>
              <a:off x="2666942" y="1221138"/>
              <a:ext cx="1262716" cy="78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QA</a:t>
              </a:r>
            </a:p>
          </p:txBody>
        </p:sp>
      </p:grpSp>
      <p:grpSp>
        <p:nvGrpSpPr>
          <p:cNvPr id="151" name="Group 151"/>
          <p:cNvGrpSpPr/>
          <p:nvPr/>
        </p:nvGrpSpPr>
        <p:grpSpPr>
          <a:xfrm>
            <a:off x="16258257" y="6426200"/>
            <a:ext cx="4440486" cy="4441131"/>
            <a:chOff x="0" y="0"/>
            <a:chExt cx="4440485" cy="4441130"/>
          </a:xfrm>
        </p:grpSpPr>
        <p:sp>
          <p:nvSpPr>
            <p:cNvPr id="149" name="Shape 149"/>
            <p:cNvSpPr/>
            <p:nvPr/>
          </p:nvSpPr>
          <p:spPr>
            <a:xfrm>
              <a:off x="0" y="0"/>
              <a:ext cx="4440486" cy="4441131"/>
            </a:xfrm>
            <a:prstGeom prst="ellipse">
              <a:avLst/>
            </a:prstGeom>
            <a:solidFill>
              <a:schemeClr val="accent6">
                <a:satOff val="24555"/>
                <a:lumOff val="22232"/>
                <a:alpha val="74284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150" name="Shape 150"/>
            <p:cNvSpPr/>
            <p:nvPr/>
          </p:nvSpPr>
          <p:spPr>
            <a:xfrm>
              <a:off x="788165" y="2910238"/>
              <a:ext cx="2864156" cy="7835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defRPr sz="4500"/>
              </a:lvl1pPr>
            </a:lstStyle>
            <a:p>
              <a:pPr/>
              <a:r>
                <a:t>Operations</a:t>
              </a:r>
            </a:p>
          </p:txBody>
        </p:sp>
      </p:grpSp>
      <p:sp>
        <p:nvSpPr>
          <p:cNvPr id="152" name="Shape 152"/>
          <p:cNvSpPr/>
          <p:nvPr/>
        </p:nvSpPr>
        <p:spPr>
          <a:xfrm>
            <a:off x="17539084" y="6542438"/>
            <a:ext cx="1878833" cy="14820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4500"/>
            </a:pPr>
            <a:r>
              <a:t>Dev</a:t>
            </a:r>
          </a:p>
          <a:p>
            <a:pPr>
              <a:defRPr sz="4500"/>
            </a:pPr>
            <a:r>
              <a:t>Ops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32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25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2" grpId="4"/>
      <p:bldP build="whole" bldLvl="1" animBg="1" rev="0" advAuto="0" spid="145" grpId="1"/>
      <p:bldP build="whole" bldLvl="1" animBg="1" rev="0" advAuto="0" spid="148" grpId="2"/>
      <p:bldP build="whole" bldLvl="1" animBg="1" rev="0" advAuto="0" spid="151" grpId="3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Conclusion</a:t>
            </a:r>
          </a:p>
        </p:txBody>
      </p:sp>
      <p:sp>
        <p:nvSpPr>
          <p:cNvPr id="354" name="Shape 354"/>
          <p:cNvSpPr/>
          <p:nvPr>
            <p:ph type="body" sz="half" idx="1"/>
          </p:nvPr>
        </p:nvSpPr>
        <p:spPr>
          <a:xfrm>
            <a:off x="1473200" y="3898900"/>
            <a:ext cx="10584359" cy="8039100"/>
          </a:xfrm>
          <a:prstGeom prst="rect">
            <a:avLst/>
          </a:prstGeom>
        </p:spPr>
        <p:txBody>
          <a:bodyPr anchor="t"/>
          <a:lstStyle/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Plan -&gt; Do -&gt; Check -&gt; Act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Be pragmatic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Build inter-departmental trust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Automate as much as you can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Avoid failure, but embrace it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Constantly evaluate</a:t>
            </a:r>
          </a:p>
          <a:p>
            <a:pPr marL="539750" indent="-539750" defTabSz="701675">
              <a:spcBef>
                <a:spcPts val="4300"/>
              </a:spcBef>
              <a:buBlip>
                <a:blip r:embed="rId2"/>
              </a:buBlip>
              <a:defRPr sz="4250">
                <a:effectLst>
                  <a:outerShdw sx="100000" sy="100000" kx="0" ky="0" algn="b" rotWithShape="0" blurRad="43180" dist="32385" dir="5400000">
                    <a:srgbClr val="000000"/>
                  </a:outerShdw>
                </a:effectLst>
              </a:defRPr>
            </a:pPr>
            <a:r>
              <a:t>Surround yourself with excellence</a:t>
            </a:r>
          </a:p>
        </p:txBody>
      </p:sp>
      <p:grpSp>
        <p:nvGrpSpPr>
          <p:cNvPr id="365" name="Group 365"/>
          <p:cNvGrpSpPr/>
          <p:nvPr/>
        </p:nvGrpSpPr>
        <p:grpSpPr>
          <a:xfrm>
            <a:off x="14579600" y="4457700"/>
            <a:ext cx="6866186" cy="6409631"/>
            <a:chOff x="0" y="0"/>
            <a:chExt cx="6866185" cy="6409630"/>
          </a:xfrm>
        </p:grpSpPr>
        <p:grpSp>
          <p:nvGrpSpPr>
            <p:cNvPr id="357" name="Group 357"/>
            <p:cNvGrpSpPr/>
            <p:nvPr/>
          </p:nvGrpSpPr>
          <p:grpSpPr>
            <a:xfrm>
              <a:off x="0" y="0"/>
              <a:ext cx="4440486" cy="4441131"/>
              <a:chOff x="0" y="0"/>
              <a:chExt cx="4440485" cy="4441130"/>
            </a:xfrm>
          </p:grpSpPr>
          <p:sp>
            <p:nvSpPr>
              <p:cNvPr id="355" name="Shape 355"/>
              <p:cNvSpPr/>
              <p:nvPr/>
            </p:nvSpPr>
            <p:spPr>
              <a:xfrm>
                <a:off x="0" y="0"/>
                <a:ext cx="4440486" cy="4441131"/>
              </a:xfrm>
              <a:prstGeom prst="ellipse">
                <a:avLst/>
              </a:prstGeom>
              <a:solidFill>
                <a:schemeClr val="accent4">
                  <a:hueOff val="384618"/>
                  <a:satOff val="3869"/>
                  <a:lumOff val="5802"/>
                  <a:alpha val="7428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56" name="Shape 356"/>
              <p:cNvSpPr/>
              <p:nvPr/>
            </p:nvSpPr>
            <p:spPr>
              <a:xfrm>
                <a:off x="336905" y="1221138"/>
                <a:ext cx="1878833" cy="7835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pPr/>
                <a:r>
                  <a:t>Dev</a:t>
                </a:r>
              </a:p>
            </p:txBody>
          </p:sp>
        </p:grpSp>
        <p:grpSp>
          <p:nvGrpSpPr>
            <p:cNvPr id="360" name="Group 360"/>
            <p:cNvGrpSpPr/>
            <p:nvPr/>
          </p:nvGrpSpPr>
          <p:grpSpPr>
            <a:xfrm>
              <a:off x="2425700" y="0"/>
              <a:ext cx="4440486" cy="4441131"/>
              <a:chOff x="0" y="0"/>
              <a:chExt cx="4440485" cy="4441130"/>
            </a:xfrm>
          </p:grpSpPr>
          <p:sp>
            <p:nvSpPr>
              <p:cNvPr id="358" name="Shape 358"/>
              <p:cNvSpPr/>
              <p:nvPr/>
            </p:nvSpPr>
            <p:spPr>
              <a:xfrm>
                <a:off x="0" y="0"/>
                <a:ext cx="4440486" cy="4441131"/>
              </a:xfrm>
              <a:prstGeom prst="ellipse">
                <a:avLst/>
              </a:prstGeom>
              <a:solidFill>
                <a:schemeClr val="accent1">
                  <a:hueOff val="-37249"/>
                  <a:satOff val="-2150"/>
                  <a:lumOff val="12811"/>
                  <a:alpha val="7428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59" name="Shape 359"/>
              <p:cNvSpPr/>
              <p:nvPr/>
            </p:nvSpPr>
            <p:spPr>
              <a:xfrm>
                <a:off x="2666942" y="1221138"/>
                <a:ext cx="1262716" cy="7835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pPr/>
                <a:r>
                  <a:t>QA</a:t>
                </a:r>
              </a:p>
            </p:txBody>
          </p:sp>
        </p:grpSp>
        <p:grpSp>
          <p:nvGrpSpPr>
            <p:cNvPr id="363" name="Group 363"/>
            <p:cNvGrpSpPr/>
            <p:nvPr/>
          </p:nvGrpSpPr>
          <p:grpSpPr>
            <a:xfrm>
              <a:off x="1183357" y="1968500"/>
              <a:ext cx="4440486" cy="4441131"/>
              <a:chOff x="0" y="0"/>
              <a:chExt cx="4440485" cy="4441130"/>
            </a:xfrm>
          </p:grpSpPr>
          <p:sp>
            <p:nvSpPr>
              <p:cNvPr id="361" name="Shape 361"/>
              <p:cNvSpPr/>
              <p:nvPr/>
            </p:nvSpPr>
            <p:spPr>
              <a:xfrm>
                <a:off x="0" y="0"/>
                <a:ext cx="4440486" cy="4441131"/>
              </a:xfrm>
              <a:prstGeom prst="ellipse">
                <a:avLst/>
              </a:prstGeom>
              <a:solidFill>
                <a:schemeClr val="accent6">
                  <a:satOff val="24555"/>
                  <a:lumOff val="22232"/>
                  <a:alpha val="74284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362" name="Shape 362"/>
              <p:cNvSpPr/>
              <p:nvPr/>
            </p:nvSpPr>
            <p:spPr>
              <a:xfrm>
                <a:off x="788165" y="2910238"/>
                <a:ext cx="2864156" cy="7835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pPr/>
                <a:r>
                  <a:t>Operations</a:t>
                </a:r>
              </a:p>
            </p:txBody>
          </p:sp>
        </p:grpSp>
        <p:sp>
          <p:nvSpPr>
            <p:cNvPr id="364" name="Shape 364"/>
            <p:cNvSpPr/>
            <p:nvPr/>
          </p:nvSpPr>
          <p:spPr>
            <a:xfrm>
              <a:off x="2464184" y="2084738"/>
              <a:ext cx="1878833" cy="14820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defRPr sz="4500"/>
              </a:pPr>
              <a:r>
                <a:t>Dev</a:t>
              </a:r>
            </a:p>
            <a:p>
              <a:pPr>
                <a:defRPr sz="4500"/>
              </a:pPr>
              <a:r>
                <a:t>Ops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2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6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You!</a:t>
            </a:r>
          </a:p>
        </p:txBody>
      </p:sp>
      <p:sp>
        <p:nvSpPr>
          <p:cNvPr id="368" name="Shape 368"/>
          <p:cNvSpPr/>
          <p:nvPr>
            <p:ph type="body" sz="quarter" idx="4294967295"/>
          </p:nvPr>
        </p:nvSpPr>
        <p:spPr>
          <a:xfrm>
            <a:off x="292100" y="11366500"/>
            <a:ext cx="18145175" cy="2013397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SzTx/>
              <a:buNone/>
              <a:defRPr sz="6600">
                <a:solidFill>
                  <a:srgbClr val="73C0FE"/>
                </a:solidFill>
              </a:defRPr>
            </a:lvl1pPr>
          </a:lstStyle>
          <a:p>
            <a:pPr/>
            <a:r>
              <a:t>Peter Karaganis</a:t>
            </a:r>
          </a:p>
        </p:txBody>
      </p:sp>
      <p:sp>
        <p:nvSpPr>
          <p:cNvPr id="369" name="Shape 369"/>
          <p:cNvSpPr/>
          <p:nvPr/>
        </p:nvSpPr>
        <p:spPr>
          <a:xfrm>
            <a:off x="17924233" y="377378"/>
            <a:ext cx="6067540" cy="1607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algn="r">
              <a:defRPr sz="5000">
                <a:solidFill>
                  <a:srgbClr val="73C0FE"/>
                </a:solidFill>
              </a:defRPr>
            </a:pPr>
            <a:r>
              <a:t>@llaslo</a:t>
            </a:r>
          </a:p>
          <a:p>
            <a:pPr algn="r">
              <a:defRPr sz="5000">
                <a:solidFill>
                  <a:srgbClr val="73C0FE"/>
                </a:solidFill>
              </a:defRPr>
            </a:pPr>
            <a:r>
              <a:t>peter@llaslo.guru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Good ol’ Days (or were they)</a:t>
            </a:r>
          </a:p>
        </p:txBody>
      </p:sp>
      <p:sp>
        <p:nvSpPr>
          <p:cNvPr id="155" name="Shape 15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“I don’t always test my code, but when I do, I test in production.”</a:t>
            </a:r>
          </a:p>
          <a:p>
            <a:pPr>
              <a:buBlip>
                <a:blip r:embed="rId3"/>
              </a:buBlip>
            </a:pPr>
            <a:r>
              <a:t>Deployments were infrequent</a:t>
            </a:r>
          </a:p>
          <a:p>
            <a:pPr>
              <a:buBlip>
                <a:blip r:embed="rId3"/>
              </a:buBlip>
            </a:pPr>
            <a:r>
              <a:t>Few 3rd Party Integrations</a:t>
            </a:r>
          </a:p>
          <a:p>
            <a:pPr>
              <a:buBlip>
                <a:blip r:embed="rId3"/>
              </a:buBlip>
            </a:pPr>
            <a:r>
              <a:t>Local Development (developers all at one location)</a:t>
            </a:r>
          </a:p>
          <a:p>
            <a:pPr>
              <a:buBlip>
                <a:blip r:embed="rId3"/>
              </a:buBlip>
            </a:pPr>
            <a:r>
              <a:t>Weak Security (simple username and password)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Case For DevOps</a:t>
            </a:r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1473200" y="3898900"/>
            <a:ext cx="7079506" cy="8039100"/>
          </a:xfrm>
          <a:prstGeom prst="rect">
            <a:avLst/>
          </a:prstGeom>
        </p:spPr>
        <p:txBody>
          <a:bodyPr anchor="t"/>
          <a:lstStyle/>
          <a:p>
            <a:pPr marL="0" indent="0">
              <a:buSzTx/>
              <a:buNone/>
              <a:defRPr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Technical:</a:t>
            </a:r>
          </a:p>
          <a:p>
            <a:pPr>
              <a:buBlip>
                <a:blip r:embed="rId3"/>
              </a:buBlip>
            </a:pPr>
            <a:r>
              <a:t>Faster delivery</a:t>
            </a:r>
          </a:p>
          <a:p>
            <a:pPr>
              <a:buBlip>
                <a:blip r:embed="rId3"/>
              </a:buBlip>
            </a:pPr>
            <a:r>
              <a:t>More automation</a:t>
            </a:r>
          </a:p>
          <a:p>
            <a:pPr>
              <a:buBlip>
                <a:blip r:embed="rId3"/>
              </a:buBlip>
            </a:pPr>
            <a:r>
              <a:t>Less human error</a:t>
            </a:r>
          </a:p>
          <a:p>
            <a:pPr>
              <a:buBlip>
                <a:blip r:embed="rId3"/>
              </a:buBlip>
            </a:pPr>
            <a:r>
              <a:t>Better testing</a:t>
            </a:r>
          </a:p>
          <a:p>
            <a:pPr>
              <a:buBlip>
                <a:blip r:embed="rId3"/>
              </a:buBlip>
            </a:pPr>
            <a:r>
              <a:t>Not only for the cloud</a:t>
            </a:r>
          </a:p>
        </p:txBody>
      </p:sp>
      <p:sp>
        <p:nvSpPr>
          <p:cNvPr id="161" name="Shape 161"/>
          <p:cNvSpPr/>
          <p:nvPr/>
        </p:nvSpPr>
        <p:spPr>
          <a:xfrm>
            <a:off x="9083625" y="3898900"/>
            <a:ext cx="8617050" cy="8039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algn="l">
              <a:spcBef>
                <a:spcPts val="5100"/>
              </a:spcBef>
              <a:defRPr b="1" sz="50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Business:</a:t>
            </a:r>
          </a:p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More time for adding value</a:t>
            </a:r>
          </a:p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More stable releases</a:t>
            </a:r>
          </a:p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Reduced deployment costs</a:t>
            </a:r>
          </a:p>
          <a:p>
            <a:pPr marL="635000" indent="-635000" algn="l">
              <a:spcBef>
                <a:spcPts val="5100"/>
              </a:spcBef>
              <a:buSzPct val="30000"/>
              <a:buBlip>
                <a:blip r:embed="rId3"/>
              </a:buBlip>
              <a:defRPr sz="5000"/>
            </a:pPr>
            <a:r>
              <a:t>Better user satisfaction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–The Best Lines From DevOps Days</a:t>
            </a:r>
          </a:p>
        </p:txBody>
      </p:sp>
      <p:sp>
        <p:nvSpPr>
          <p:cNvPr id="166" name="Shape 166"/>
          <p:cNvSpPr/>
          <p:nvPr>
            <p:ph type="body" idx="14"/>
          </p:nvPr>
        </p:nvSpPr>
        <p:spPr>
          <a:xfrm>
            <a:off x="2387600" y="4919148"/>
            <a:ext cx="19621500" cy="3131182"/>
          </a:xfrm>
          <a:prstGeom prst="rect">
            <a:avLst/>
          </a:prstGeom>
        </p:spPr>
        <p:txBody>
          <a:bodyPr/>
          <a:lstStyle/>
          <a:p>
            <a:pPr/>
            <a:r>
              <a:t>“In most organizations, Dev and Ops have misaligned goals. Dev is measured by the number of new features. Ops is measured by 100% uptime. Question: What’s the best way to get 100% uptime? Answer: Don’t introduce any new features or make any changes.”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Dev-Ops Barrier</a:t>
            </a:r>
          </a:p>
        </p:txBody>
      </p:sp>
      <p:sp>
        <p:nvSpPr>
          <p:cNvPr id="169" name="Shape 169"/>
          <p:cNvSpPr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Dev is tasked with adding value through new features</a:t>
            </a:r>
          </a:p>
          <a:p>
            <a:pPr>
              <a:buBlip>
                <a:blip r:embed="rId3"/>
              </a:buBlip>
            </a:pPr>
            <a:r>
              <a:t>Operations is tasked with maintaining 100% Uptime</a:t>
            </a:r>
          </a:p>
          <a:p>
            <a:pPr>
              <a:buBlip>
                <a:blip r:embed="rId3"/>
              </a:buBlip>
            </a:pPr>
            <a:r>
              <a:t>These are two principles are at odds with each other</a:t>
            </a:r>
          </a:p>
        </p:txBody>
      </p:sp>
      <p:grpSp>
        <p:nvGrpSpPr>
          <p:cNvPr id="177" name="Group 177"/>
          <p:cNvGrpSpPr/>
          <p:nvPr/>
        </p:nvGrpSpPr>
        <p:grpSpPr>
          <a:xfrm>
            <a:off x="11112500" y="3543300"/>
            <a:ext cx="12430969" cy="7442994"/>
            <a:chOff x="0" y="0"/>
            <a:chExt cx="12430968" cy="7442993"/>
          </a:xfrm>
        </p:grpSpPr>
        <p:grpSp>
          <p:nvGrpSpPr>
            <p:cNvPr id="172" name="Group 172"/>
            <p:cNvGrpSpPr/>
            <p:nvPr/>
          </p:nvGrpSpPr>
          <p:grpSpPr>
            <a:xfrm>
              <a:off x="0" y="1587847"/>
              <a:ext cx="5293569" cy="4267300"/>
              <a:chOff x="0" y="0"/>
              <a:chExt cx="5293568" cy="4267299"/>
            </a:xfrm>
          </p:grpSpPr>
          <p:sp>
            <p:nvSpPr>
              <p:cNvPr id="170" name="Shape 170"/>
              <p:cNvSpPr/>
              <p:nvPr/>
            </p:nvSpPr>
            <p:spPr>
              <a:xfrm>
                <a:off x="0" y="0"/>
                <a:ext cx="5293569" cy="4267300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381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171" name="Shape 171"/>
              <p:cNvSpPr/>
              <p:nvPr/>
            </p:nvSpPr>
            <p:spPr>
              <a:xfrm>
                <a:off x="515175" y="1741888"/>
                <a:ext cx="3363850" cy="783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pPr/>
                <a:r>
                  <a:t>Development</a:t>
                </a:r>
              </a:p>
            </p:txBody>
          </p:sp>
        </p:grpSp>
        <p:sp>
          <p:nvSpPr>
            <p:cNvPr id="173" name="Shape 173"/>
            <p:cNvSpPr/>
            <p:nvPr/>
          </p:nvSpPr>
          <p:spPr>
            <a:xfrm>
              <a:off x="5676900" y="0"/>
              <a:ext cx="1270000" cy="7442994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grpSp>
          <p:nvGrpSpPr>
            <p:cNvPr id="176" name="Group 176"/>
            <p:cNvGrpSpPr/>
            <p:nvPr/>
          </p:nvGrpSpPr>
          <p:grpSpPr>
            <a:xfrm>
              <a:off x="7137399" y="1587847"/>
              <a:ext cx="5293570" cy="4267300"/>
              <a:chOff x="0" y="0"/>
              <a:chExt cx="5293568" cy="4267299"/>
            </a:xfrm>
          </p:grpSpPr>
          <p:sp>
            <p:nvSpPr>
              <p:cNvPr id="174" name="Shape 174"/>
              <p:cNvSpPr/>
              <p:nvPr/>
            </p:nvSpPr>
            <p:spPr>
              <a:xfrm rot="10800000">
                <a:off x="0" y="0"/>
                <a:ext cx="5293569" cy="4267300"/>
              </a:xfrm>
              <a:prstGeom prst="rightArrow">
                <a:avLst>
                  <a:gd name="adj1" fmla="val 32000"/>
                  <a:gd name="adj2" fmla="val 64000"/>
                </a:avLst>
              </a:prstGeom>
              <a:solidFill>
                <a:schemeClr val="accent1">
                  <a:hueOff val="-37249"/>
                  <a:satOff val="-2150"/>
                  <a:lumOff val="12811"/>
                </a:schemeClr>
              </a:solidFill>
              <a:ln w="12700" cap="flat">
                <a:noFill/>
                <a:miter lim="400000"/>
              </a:ln>
              <a:effectLst>
                <a:outerShdw sx="100000" sy="100000" kx="0" ky="0" algn="b" rotWithShape="0" blurRad="101600" dist="38100" dir="540000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>
                  <a:defRPr sz="5000"/>
                </a:pPr>
              </a:p>
            </p:txBody>
          </p:sp>
          <p:sp>
            <p:nvSpPr>
              <p:cNvPr id="175" name="Shape 175"/>
              <p:cNvSpPr/>
              <p:nvPr/>
            </p:nvSpPr>
            <p:spPr>
              <a:xfrm>
                <a:off x="1689721" y="1741888"/>
                <a:ext cx="2813495" cy="78352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50800" tIns="50800" rIns="50800" bIns="50800" numCol="1" anchor="ctr">
                <a:spAutoFit/>
              </a:bodyPr>
              <a:lstStyle>
                <a:lvl1pPr>
                  <a:defRPr sz="4500"/>
                </a:lvl1pPr>
              </a:lstStyle>
              <a:p>
                <a:pPr/>
                <a:r>
                  <a:t>Operations</a:t>
                </a:r>
              </a:p>
            </p:txBody>
          </p:sp>
        </p:grpSp>
      </p:grp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down)" transition="in">
                                      <p:cBhvr>
                                        <p:cTn id="7" dur="1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Key Tenets of DevOps</a:t>
            </a:r>
          </a:p>
        </p:txBody>
      </p:sp>
      <p:sp>
        <p:nvSpPr>
          <p:cNvPr id="182" name="Shape 182"/>
          <p:cNvSpPr/>
          <p:nvPr>
            <p:ph type="body" sz="half" idx="1"/>
          </p:nvPr>
        </p:nvSpPr>
        <p:spPr>
          <a:xfrm>
            <a:off x="1473200" y="3898900"/>
            <a:ext cx="10298659" cy="803910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Pragmatic problem solving</a:t>
            </a:r>
          </a:p>
          <a:p>
            <a:pPr>
              <a:buBlip>
                <a:blip r:embed="rId3"/>
              </a:buBlip>
            </a:pPr>
            <a:r>
              <a:t>Automate, automate, automate</a:t>
            </a:r>
          </a:p>
          <a:p>
            <a:pPr>
              <a:buBlip>
                <a:blip r:embed="rId3"/>
              </a:buBlip>
            </a:pPr>
            <a:r>
              <a:t>Avoid silos</a:t>
            </a:r>
          </a:p>
          <a:p>
            <a:pPr>
              <a:buBlip>
                <a:blip r:embed="rId3"/>
              </a:buBlip>
            </a:pPr>
            <a:r>
              <a:t>Develop trust between groups</a:t>
            </a:r>
          </a:p>
        </p:txBody>
      </p:sp>
      <p:pic>
        <p:nvPicPr>
          <p:cNvPr id="18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16780" y="3795563"/>
            <a:ext cx="9309101" cy="7086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body" sz="half" idx="1"/>
          </p:nvPr>
        </p:nvSpPr>
        <p:spPr>
          <a:xfrm>
            <a:off x="1473200" y="3905250"/>
            <a:ext cx="10836720" cy="8039100"/>
          </a:xfrm>
          <a:prstGeom prst="rect">
            <a:avLst/>
          </a:prstGeom>
        </p:spPr>
        <p:txBody>
          <a:bodyPr anchor="t"/>
          <a:lstStyle/>
          <a:p>
            <a:pPr>
              <a:buBlip>
                <a:blip r:embed="rId3"/>
              </a:buBlip>
            </a:pPr>
            <a:r>
              <a:t>Identify Issues</a:t>
            </a:r>
          </a:p>
          <a:p>
            <a:pPr>
              <a:buBlip>
                <a:blip r:embed="rId3"/>
              </a:buBlip>
            </a:pPr>
            <a:r>
              <a:t>Should I solve the issue at all?</a:t>
            </a:r>
          </a:p>
          <a:p>
            <a:pPr>
              <a:buBlip>
                <a:blip r:embed="rId3"/>
              </a:buBlip>
            </a:pPr>
            <a:r>
              <a:t>Alternative Solutions:</a:t>
            </a:r>
          </a:p>
          <a:p>
            <a:pPr lvl="1">
              <a:buBlip>
                <a:blip r:embed="rId3"/>
              </a:buBlip>
            </a:pPr>
            <a:r>
              <a:t>Communication</a:t>
            </a:r>
          </a:p>
          <a:p>
            <a:pPr lvl="1">
              <a:buBlip>
                <a:blip r:embed="rId3"/>
              </a:buBlip>
            </a:pPr>
            <a:r>
              <a:t>Documentation</a:t>
            </a:r>
          </a:p>
        </p:txBody>
      </p:sp>
      <p:sp>
        <p:nvSpPr>
          <p:cNvPr id="188" name="Shape 1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Pragmatic Problem Solving</a:t>
            </a:r>
          </a:p>
        </p:txBody>
      </p:sp>
      <p:grpSp>
        <p:nvGrpSpPr>
          <p:cNvPr id="191" name="Group 191"/>
          <p:cNvGrpSpPr/>
          <p:nvPr/>
        </p:nvGrpSpPr>
        <p:grpSpPr>
          <a:xfrm>
            <a:off x="12644395" y="2908637"/>
            <a:ext cx="8924963" cy="8923612"/>
            <a:chOff x="0" y="0"/>
            <a:chExt cx="8924962" cy="8923611"/>
          </a:xfrm>
        </p:grpSpPr>
        <p:sp>
          <p:nvSpPr>
            <p:cNvPr id="189" name="Shape 189"/>
            <p:cNvSpPr/>
            <p:nvPr/>
          </p:nvSpPr>
          <p:spPr>
            <a:xfrm>
              <a:off x="0" y="0"/>
              <a:ext cx="8924963" cy="8923612"/>
            </a:xfrm>
            <a:prstGeom prst="ellipse">
              <a:avLst/>
            </a:prstGeom>
            <a:blipFill rotWithShape="1">
              <a:blip r:embed="rId4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190" name="Shape 190"/>
            <p:cNvSpPr/>
            <p:nvPr/>
          </p:nvSpPr>
          <p:spPr>
            <a:xfrm>
              <a:off x="2904507" y="499123"/>
              <a:ext cx="3115946" cy="9692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/>
              <a:r>
                <a:t>Problems</a:t>
              </a:r>
            </a:p>
          </p:txBody>
        </p:sp>
      </p:grpSp>
      <p:grpSp>
        <p:nvGrpSpPr>
          <p:cNvPr id="194" name="Group 194"/>
          <p:cNvGrpSpPr/>
          <p:nvPr/>
        </p:nvGrpSpPr>
        <p:grpSpPr>
          <a:xfrm>
            <a:off x="13458203" y="4396096"/>
            <a:ext cx="7297347" cy="7307580"/>
            <a:chOff x="0" y="0"/>
            <a:chExt cx="7297346" cy="7307578"/>
          </a:xfrm>
        </p:grpSpPr>
        <p:sp>
          <p:nvSpPr>
            <p:cNvPr id="192" name="Shape 192"/>
            <p:cNvSpPr/>
            <p:nvPr/>
          </p:nvSpPr>
          <p:spPr>
            <a:xfrm>
              <a:off x="0" y="0"/>
              <a:ext cx="7297347" cy="7307579"/>
            </a:xfrm>
            <a:prstGeom prst="ellipse">
              <a:avLst/>
            </a:prstGeom>
            <a:blipFill rotWithShape="1">
              <a:blip r:embed="rId5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5000"/>
              </a:pPr>
            </a:p>
          </p:txBody>
        </p:sp>
        <p:sp>
          <p:nvSpPr>
            <p:cNvPr id="193" name="Shape 193"/>
            <p:cNvSpPr/>
            <p:nvPr/>
          </p:nvSpPr>
          <p:spPr>
            <a:xfrm>
              <a:off x="825842" y="433462"/>
              <a:ext cx="5645659" cy="163221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/>
            <a:p>
              <a:pPr>
                <a:defRPr sz="5100"/>
              </a:pPr>
              <a:r>
                <a:t>Problems I</a:t>
              </a:r>
            </a:p>
            <a:p>
              <a:pPr>
                <a:defRPr sz="5100"/>
              </a:pPr>
              <a:r>
                <a:t>can solve with code</a:t>
              </a:r>
            </a:p>
          </p:txBody>
        </p:sp>
      </p:grpSp>
      <p:sp>
        <p:nvSpPr>
          <p:cNvPr id="195" name="Shape 195"/>
          <p:cNvSpPr/>
          <p:nvPr/>
        </p:nvSpPr>
        <p:spPr>
          <a:xfrm>
            <a:off x="14622915" y="6594694"/>
            <a:ext cx="4967923" cy="4969884"/>
          </a:xfrm>
          <a:prstGeom prst="ellipse">
            <a:avLst/>
          </a:prstGeom>
          <a:blipFill>
            <a:blip r:embed="rId6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defRPr sz="5000"/>
            </a:pPr>
            <a:r>
              <a:t>Problems I should solve</a:t>
            </a:r>
          </a:p>
          <a:p>
            <a:pPr>
              <a:defRPr sz="5000"/>
            </a:pPr>
            <a:r>
              <a:t>with code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191" grpId="1"/>
      <p:bldP build="whole" bldLvl="1" animBg="1" rev="0" advAuto="0" spid="195" grpId="3"/>
    </p:bldLst>
  </p:timing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/Relationships>

</file>

<file path=ppt/theme/theme1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0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50800" dist="38100" dir="540000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